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99" r:id="rId1"/>
  </p:sldMasterIdLst>
  <p:notesMasterIdLst>
    <p:notesMasterId r:id="rId2"/>
  </p:notesMasterIdLst>
  <p:sldIdLst>
    <p:sldId id="267" r:id="rId3"/>
    <p:sldId id="257" r:id="rId4"/>
    <p:sldId id="258" r:id="rId5"/>
    <p:sldId id="268" r:id="rId6"/>
    <p:sldId id="270" r:id="rId7"/>
    <p:sldId id="271" r:id="rId8"/>
    <p:sldId id="272" r:id="rId9"/>
    <p:sldId id="262" r:id="rId10"/>
    <p:sldId id="263" r:id="rId11"/>
    <p:sldId id="264" r:id="rId12"/>
    <p:sldId id="265" r:id="rId13"/>
    <p:sldId id="259" r:id="rId14"/>
    <p:sldId id="260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2021-10-28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Relationship Id="rId3" Type="http://schemas.openxmlformats.org/officeDocument/2006/relationships/image" Target="../media/image35.jpe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17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Relationship Id="rId5" Type="http://schemas.openxmlformats.org/officeDocument/2006/relationships/image" Target="../media/image24.jpeg"  /><Relationship Id="rId6" Type="http://schemas.openxmlformats.org/officeDocument/2006/relationships/image" Target="../media/image2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6540541" y="1349288"/>
            <a:ext cx="3034305" cy="28438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62062" y="2630822"/>
            <a:ext cx="2012784" cy="20127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-202530" y="2630822"/>
            <a:ext cx="10972798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sz="5400" b="1">
                <a:solidFill>
                  <a:srgbClr val="404040"/>
                </a:solidFill>
              </a:rPr>
              <a:t>Smart Culture App</a:t>
            </a:r>
            <a:br>
              <a:rPr lang="en-US" altLang="ko-KR" sz="5400" b="1">
                <a:solidFill>
                  <a:srgbClr val="404040"/>
                </a:solidFill>
              </a:rPr>
            </a:br>
            <a:r>
              <a:rPr lang="en-US" altLang="ko-KR" sz="5400" b="1">
                <a:solidFill>
                  <a:srgbClr val="404040"/>
                </a:solidFill>
              </a:rPr>
              <a:t>System Design</a:t>
            </a:r>
            <a:endParaRPr lang="en-US" altLang="ko-KR" sz="5400" b="1">
              <a:solidFill>
                <a:srgbClr val="40404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295324" y="3800499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"/>
          <p:cNvSpPr/>
          <p:nvPr/>
        </p:nvSpPr>
        <p:spPr>
          <a:xfrm>
            <a:off x="8449432" y="1798905"/>
            <a:ext cx="2001594" cy="200159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409078" y="5131962"/>
            <a:ext cx="5392832" cy="9430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(3)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스크롤 위아래로 움직임에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이미지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내용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opacity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변화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     따라 애니메이션 효과를 적용한다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https://terwanerik.github.io/ScrollTrigger/?utm_source=cdnjs&amp;utm_medium=cdnjs_link&amp;utm_campaign=cdnjs_library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6320588" y="2609754"/>
            <a:ext cx="5392832" cy="49349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html,css,js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를 이용한 스크롤시 화면 상단으로 이동하는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btn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https://goodbypoor.tistory.com/160?category=829021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rcRect l="8140" t="15530" r="36320" b="13710"/>
          <a:stretch>
            <a:fillRect/>
          </a:stretch>
        </p:blipFill>
        <p:spPr>
          <a:xfrm>
            <a:off x="733443" y="1798905"/>
            <a:ext cx="4997152" cy="3581184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rcRect l="20150" t="42150" r="38080" b="31110"/>
          <a:stretch>
            <a:fillRect/>
          </a:stretch>
        </p:blipFill>
        <p:spPr>
          <a:xfrm>
            <a:off x="6409078" y="1064257"/>
            <a:ext cx="4080709" cy="1469296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rcRect l="19080" t="21360" r="20640" b="11260"/>
          <a:stretch>
            <a:fillRect/>
          </a:stretch>
        </p:blipFill>
        <p:spPr>
          <a:xfrm>
            <a:off x="6409078" y="3236049"/>
            <a:ext cx="2837549" cy="1784130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10450754" y="6531748"/>
            <a:ext cx="2274646" cy="2862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참고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:Google/Yutube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323232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제목 1"/>
          <p:cNvSpPr>
            <a:spLocks noGrp="1"/>
          </p:cNvSpPr>
          <p:nvPr>
            <p:ph type="title" idx="0"/>
          </p:nvPr>
        </p:nvSpPr>
        <p:spPr>
          <a:xfrm>
            <a:off x="197047" y="66675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Portfolio</a:t>
            </a:r>
            <a:r>
              <a:rPr xmlns:mc="http://schemas.openxmlformats.org/markup-compatibility/2006" xmlns:hp="http://schemas.haansoft.com/office/presentation/8.0" kumimoji="0" lang="ko-KR" altLang="en-US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Animation 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"/>
          <p:cNvSpPr/>
          <p:nvPr/>
        </p:nvSpPr>
        <p:spPr>
          <a:xfrm>
            <a:off x="489695" y="3355743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"/>
          <p:cNvSpPr/>
          <p:nvPr/>
        </p:nvSpPr>
        <p:spPr>
          <a:xfrm>
            <a:off x="8271017" y="575168"/>
            <a:ext cx="2001594" cy="200159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5694917" y="2876943"/>
            <a:ext cx="5392832" cy="5215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(3,4)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좌우 슬라이드 효과 적용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(swiper)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https://swiperjs.com/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rcRect l="9250" t="16030" r="36490" b="13710"/>
          <a:stretch>
            <a:fillRect/>
          </a:stretch>
        </p:blipFill>
        <p:spPr>
          <a:xfrm>
            <a:off x="1349022" y="1208171"/>
            <a:ext cx="3187828" cy="2322127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rcRect l="8910" t="16750" r="36490" b="12780"/>
          <a:stretch>
            <a:fillRect/>
          </a:stretch>
        </p:blipFill>
        <p:spPr>
          <a:xfrm>
            <a:off x="1349022" y="4077212"/>
            <a:ext cx="3187828" cy="2314305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rcRect l="8060" t="12110" r="3290" b="32890"/>
          <a:stretch>
            <a:fillRect/>
          </a:stretch>
        </p:blipFill>
        <p:spPr>
          <a:xfrm>
            <a:off x="5694917" y="1384711"/>
            <a:ext cx="3962189" cy="1382552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5"/>
          <a:srcRect l="28870" t="27780" r="13490" b="24270"/>
          <a:stretch>
            <a:fillRect/>
          </a:stretch>
        </p:blipFill>
        <p:spPr>
          <a:xfrm>
            <a:off x="5694917" y="3530299"/>
            <a:ext cx="5640876" cy="2639381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10450754" y="6531748"/>
            <a:ext cx="2274646" cy="2862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참고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:Google/Yutube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323232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제목 1"/>
          <p:cNvSpPr>
            <a:spLocks noGrp="1"/>
          </p:cNvSpPr>
          <p:nvPr>
            <p:ph type="title" idx="0"/>
          </p:nvPr>
        </p:nvSpPr>
        <p:spPr>
          <a:xfrm>
            <a:off x="197047" y="66675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Portfolio</a:t>
            </a:r>
            <a:r>
              <a:rPr xmlns:mc="http://schemas.openxmlformats.org/markup-compatibility/2006" xmlns:hp="http://schemas.haansoft.com/office/presentation/8.0" kumimoji="0" lang="ko-KR" altLang="en-US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Animation 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/>
          <p:nvPr/>
        </p:nvSpPr>
        <p:spPr>
          <a:xfrm>
            <a:off x="1402089" y="3897164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" name=""/>
          <p:cNvSpPr/>
          <p:nvPr/>
        </p:nvSpPr>
        <p:spPr>
          <a:xfrm>
            <a:off x="7965212" y="450540"/>
            <a:ext cx="2001594" cy="200159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5194" y="1822002"/>
            <a:ext cx="7741611" cy="50359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89020" y="879837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rgbClr val="404040"/>
                </a:solidFill>
                <a:latin typeface="나눔스퀘어 ExtraBold"/>
                <a:ea typeface="나눔스퀘어 ExtraBold"/>
              </a:rPr>
              <a:t>Information structure</a:t>
            </a:r>
            <a:endParaRPr lang="en-US" altLang="ko-KR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5258802" y="2734116"/>
            <a:ext cx="1915026" cy="85223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4">
              <a:shade val="2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sz="2400" b="1">
                <a:solidFill>
                  <a:srgbClr val="3c3c3c"/>
                </a:solidFill>
              </a:rPr>
              <a:t>Home</a:t>
            </a:r>
            <a:endParaRPr lang="en-US" altLang="ko-KR" sz="2400" b="1">
              <a:solidFill>
                <a:srgbClr val="3c3c3c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3c3c3c"/>
                </a:solidFill>
              </a:rPr>
              <a:t>프로필 사이트</a:t>
            </a:r>
            <a:endParaRPr lang="en-US" altLang="ko-KR" sz="2400" b="1">
              <a:solidFill>
                <a:srgbClr val="3c3c3c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7537413" y="2888342"/>
            <a:ext cx="1267296" cy="540657"/>
          </a:xfrm>
          <a:prstGeom prst="roundRect">
            <a:avLst>
              <a:gd name="adj" fmla="val 16667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>
                <a:latin typeface="+mn-lt"/>
                <a:ea typeface="+mn-ea"/>
                <a:cs typeface="+mn-cs"/>
              </a:defRPr>
            </a:pPr>
            <a:r>
              <a:rPr lang="en-US" altLang="ko-KR" sz="2200" b="1">
                <a:solidFill>
                  <a:srgbClr val="3c3c3c"/>
                </a:solidFill>
              </a:rPr>
              <a:t>About</a:t>
            </a:r>
            <a:endParaRPr lang="en-US" altLang="ko-KR" sz="2200" b="1">
              <a:solidFill>
                <a:srgbClr val="3c3c3c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3820645" y="4664304"/>
            <a:ext cx="1302183" cy="518352"/>
          </a:xfrm>
          <a:prstGeom prst="roundRect">
            <a:avLst>
              <a:gd name="adj" fmla="val 16667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3c3c3c"/>
                </a:solidFill>
              </a:rPr>
              <a:t>Graphic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3c3c3c"/>
              </a:solidFill>
            </a:endParaRPr>
          </a:p>
        </p:txBody>
      </p:sp>
      <p:sp>
        <p:nvSpPr>
          <p:cNvPr id="9" name=""/>
          <p:cNvSpPr/>
          <p:nvPr/>
        </p:nvSpPr>
        <p:spPr>
          <a:xfrm>
            <a:off x="3684672" y="1413711"/>
            <a:ext cx="1302183" cy="520634"/>
          </a:xfrm>
          <a:prstGeom prst="roundRect">
            <a:avLst>
              <a:gd name="adj" fmla="val 16667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3c3c3c"/>
                </a:solidFill>
              </a:rPr>
              <a:t>Web</a:t>
            </a:r>
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<a:solidFill>
                <a:srgbClr val="3c3c3c"/>
              </a:solidFill>
            </a:endParaRPr>
          </a:p>
        </p:txBody>
      </p:sp>
      <p:cxnSp>
        <p:nvCxnSpPr>
          <p:cNvPr id="10" name=""/>
          <p:cNvCxnSpPr>
            <a:stCxn id="4" idx="3"/>
            <a:endCxn id="7" idx="1"/>
          </p:cNvCxnSpPr>
          <p:nvPr/>
        </p:nvCxnSpPr>
        <p:spPr>
          <a:xfrm>
            <a:off x="7173828" y="3160234"/>
            <a:ext cx="363586" cy="1588"/>
          </a:xfrm>
          <a:prstGeom prst="curvedConnector3">
            <a:avLst>
              <a:gd name="adj1" fmla="val 50000"/>
            </a:avLst>
          </a:prstGeom>
          <a:ln w="57150">
            <a:solidFill>
              <a:srgbClr val="ffe376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"/>
          <p:cNvCxnSpPr>
            <a:stCxn id="4" idx="0"/>
            <a:endCxn id="9" idx="3"/>
          </p:cNvCxnSpPr>
          <p:nvPr/>
        </p:nvCxnSpPr>
        <p:spPr>
          <a:xfrm rot="5400000" flipH="1">
            <a:off x="5071541" y="1589342"/>
            <a:ext cx="1060088" cy="1229460"/>
          </a:xfrm>
          <a:prstGeom prst="curvedConnector2">
            <a:avLst/>
          </a:prstGeom>
          <a:noFill/>
          <a:ln w="57150" cap="flat" cmpd="sng" algn="ctr">
            <a:solidFill>
              <a:srgbClr val="ffe376">
                <a:alpha val="100000"/>
              </a:srgbClr>
            </a:solidFill>
            <a:prstDash val="solid"/>
            <a:headEnd type="oval" w="med" len="med"/>
            <a:tailEnd type="triangle" w="med" len="med"/>
          </a:ln>
        </p:spPr>
      </p:cxnSp>
      <p:cxnSp>
        <p:nvCxnSpPr>
          <p:cNvPr id="13" name=""/>
          <p:cNvCxnSpPr>
            <a:stCxn id="4" idx="2"/>
            <a:endCxn id="8" idx="3"/>
          </p:cNvCxnSpPr>
          <p:nvPr/>
        </p:nvCxnSpPr>
        <p:spPr>
          <a:xfrm rot="5400000">
            <a:off x="5001008" y="3708173"/>
            <a:ext cx="1337127" cy="1093486"/>
          </a:xfrm>
          <a:prstGeom prst="curvedConnector2">
            <a:avLst/>
          </a:prstGeom>
          <a:noFill/>
          <a:ln w="57150" cap="flat" cmpd="sng" algn="ctr">
            <a:solidFill>
              <a:srgbClr val="ffe376">
                <a:alpha val="100000"/>
              </a:srgbClr>
            </a:solidFill>
            <a:prstDash val="solid"/>
            <a:headEnd type="oval" w="med" len="med"/>
            <a:tailEnd type="triangle" w="med" len="med"/>
          </a:ln>
        </p:spPr>
      </p:cxnSp>
      <p:sp>
        <p:nvSpPr>
          <p:cNvPr id="15" name=""/>
          <p:cNvSpPr/>
          <p:nvPr/>
        </p:nvSpPr>
        <p:spPr>
          <a:xfrm>
            <a:off x="8307375" y="1010743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프로필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6" name=""/>
          <p:cNvSpPr/>
          <p:nvPr/>
        </p:nvSpPr>
        <p:spPr>
          <a:xfrm>
            <a:off x="9981436" y="201994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학력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"/>
          <p:cNvSpPr/>
          <p:nvPr/>
        </p:nvSpPr>
        <p:spPr>
          <a:xfrm>
            <a:off x="10632852" y="598035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자격증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" name=""/>
          <p:cNvSpPr/>
          <p:nvPr/>
        </p:nvSpPr>
        <p:spPr>
          <a:xfrm>
            <a:off x="10018831" y="1282636"/>
            <a:ext cx="1228041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사회경험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" name=""/>
          <p:cNvSpPr/>
          <p:nvPr/>
        </p:nvSpPr>
        <p:spPr>
          <a:xfrm>
            <a:off x="10018831" y="1876657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성격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0" name=""/>
          <p:cNvCxnSpPr>
            <a:stCxn id="7" idx="0"/>
            <a:endCxn id="15" idx="1"/>
          </p:cNvCxnSpPr>
          <p:nvPr/>
        </p:nvCxnSpPr>
        <p:spPr>
          <a:xfrm rot="5400000" flipH="1" flipV="1">
            <a:off x="7368392" y="1949359"/>
            <a:ext cx="1741652" cy="136313"/>
          </a:xfrm>
          <a:prstGeom prst="curvedConnector2">
            <a:avLst/>
          </a:prstGeom>
          <a:ln w="57150">
            <a:solidFill>
              <a:srgbClr val="ff996b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"/>
          <p:cNvCxnSpPr>
            <a:stCxn id="15" idx="3"/>
            <a:endCxn id="16" idx="1"/>
          </p:cNvCxnSpPr>
          <p:nvPr/>
        </p:nvCxnSpPr>
        <p:spPr>
          <a:xfrm flipV="1">
            <a:off x="9302045" y="337940"/>
            <a:ext cx="679386" cy="808749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22" name=""/>
          <p:cNvCxnSpPr>
            <a:stCxn id="15" idx="3"/>
            <a:endCxn id="17" idx="1"/>
          </p:cNvCxnSpPr>
          <p:nvPr/>
        </p:nvCxnSpPr>
        <p:spPr>
          <a:xfrm flipV="1">
            <a:off x="9302045" y="733981"/>
            <a:ext cx="1330807" cy="412709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23" name=""/>
          <p:cNvCxnSpPr>
            <a:stCxn id="15" idx="3"/>
            <a:endCxn id="18" idx="1"/>
          </p:cNvCxnSpPr>
          <p:nvPr/>
        </p:nvCxnSpPr>
        <p:spPr>
          <a:xfrm>
            <a:off x="9302045" y="1146690"/>
            <a:ext cx="716787" cy="271892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24" name=""/>
          <p:cNvCxnSpPr>
            <a:stCxn id="15" idx="3"/>
            <a:endCxn id="19" idx="1"/>
          </p:cNvCxnSpPr>
          <p:nvPr/>
        </p:nvCxnSpPr>
        <p:spPr>
          <a:xfrm>
            <a:off x="9302045" y="1146690"/>
            <a:ext cx="716786" cy="865913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35" name=""/>
          <p:cNvSpPr/>
          <p:nvPr/>
        </p:nvSpPr>
        <p:spPr>
          <a:xfrm flipH="1">
            <a:off x="572806" y="3116126"/>
            <a:ext cx="1313446" cy="543784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poster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6" name=""/>
          <p:cNvSpPr/>
          <p:nvPr/>
        </p:nvSpPr>
        <p:spPr>
          <a:xfrm flipH="1">
            <a:off x="418725" y="3716451"/>
            <a:ext cx="1313446" cy="543784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명함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디자인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7" name=""/>
          <p:cNvSpPr/>
          <p:nvPr/>
        </p:nvSpPr>
        <p:spPr>
          <a:xfrm>
            <a:off x="418725" y="4434443"/>
            <a:ext cx="1313446" cy="543784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package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design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8" name=""/>
          <p:cNvSpPr/>
          <p:nvPr/>
        </p:nvSpPr>
        <p:spPr>
          <a:xfrm>
            <a:off x="468119" y="5163592"/>
            <a:ext cx="1621609" cy="543784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banner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design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/>
          <p:nvPr/>
        </p:nvSpPr>
        <p:spPr>
          <a:xfrm flipH="1">
            <a:off x="622200" y="6088782"/>
            <a:ext cx="1313446" cy="543784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쿠폰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design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0" name=""/>
          <p:cNvCxnSpPr>
            <a:stCxn id="8" idx="1"/>
            <a:endCxn id="35" idx="1"/>
          </p:cNvCxnSpPr>
          <p:nvPr/>
        </p:nvCxnSpPr>
        <p:spPr>
          <a:xfrm flipH="1" flipV="1">
            <a:off x="1886252" y="3388018"/>
            <a:ext cx="1934393" cy="1535461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9be5c8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45" name=""/>
          <p:cNvCxnSpPr>
            <a:stCxn id="8" idx="1"/>
            <a:endCxn id="36" idx="1"/>
          </p:cNvCxnSpPr>
          <p:nvPr/>
        </p:nvCxnSpPr>
        <p:spPr>
          <a:xfrm flipH="1" flipV="1">
            <a:off x="1732171" y="3988343"/>
            <a:ext cx="2088474" cy="935136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9be5c8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46" name=""/>
          <p:cNvCxnSpPr>
            <a:stCxn id="8" idx="1"/>
            <a:endCxn id="37" idx="3"/>
          </p:cNvCxnSpPr>
          <p:nvPr/>
        </p:nvCxnSpPr>
        <p:spPr>
          <a:xfrm flipH="1" flipV="1">
            <a:off x="1732171" y="4706335"/>
            <a:ext cx="2088474" cy="217144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9be5c8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47" name=""/>
          <p:cNvCxnSpPr>
            <a:stCxn id="8" idx="1"/>
            <a:endCxn id="38" idx="3"/>
          </p:cNvCxnSpPr>
          <p:nvPr/>
        </p:nvCxnSpPr>
        <p:spPr>
          <a:xfrm flipH="1">
            <a:off x="2089728" y="4923480"/>
            <a:ext cx="1730917" cy="512004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9be5c8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48" name=""/>
          <p:cNvCxnSpPr>
            <a:stCxn id="8" idx="1"/>
            <a:endCxn id="39" idx="1"/>
          </p:cNvCxnSpPr>
          <p:nvPr/>
        </p:nvCxnSpPr>
        <p:spPr>
          <a:xfrm flipH="1">
            <a:off x="1935646" y="4923480"/>
            <a:ext cx="1884999" cy="1437194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9be5c8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49" name=""/>
          <p:cNvSpPr/>
          <p:nvPr/>
        </p:nvSpPr>
        <p:spPr>
          <a:xfrm flipH="1">
            <a:off x="418725" y="201994"/>
            <a:ext cx="1313446" cy="543784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기업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사이트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1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</p:txBody>
      </p:sp>
      <p:cxnSp>
        <p:nvCxnSpPr>
          <p:cNvPr id="50" name=""/>
          <p:cNvCxnSpPr>
            <a:stCxn id="9" idx="1"/>
            <a:endCxn id="49" idx="1"/>
          </p:cNvCxnSpPr>
          <p:nvPr/>
        </p:nvCxnSpPr>
        <p:spPr>
          <a:xfrm flipH="1" flipV="1">
            <a:off x="1732172" y="473883"/>
            <a:ext cx="1952499" cy="1200145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d9d9d9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51" name=""/>
          <p:cNvSpPr/>
          <p:nvPr/>
        </p:nvSpPr>
        <p:spPr>
          <a:xfrm flipH="1">
            <a:off x="215249" y="869927"/>
            <a:ext cx="1313446" cy="543784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기업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사이트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2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</p:txBody>
      </p:sp>
      <p:cxnSp>
        <p:nvCxnSpPr>
          <p:cNvPr id="52" name=""/>
          <p:cNvCxnSpPr>
            <a:stCxn id="9" idx="1"/>
            <a:endCxn id="51" idx="1"/>
          </p:cNvCxnSpPr>
          <p:nvPr/>
        </p:nvCxnSpPr>
        <p:spPr>
          <a:xfrm flipH="1" flipV="1">
            <a:off x="1528695" y="1141819"/>
            <a:ext cx="2155977" cy="532209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d9d9d9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53" name=""/>
          <p:cNvSpPr/>
          <p:nvPr/>
        </p:nvSpPr>
        <p:spPr>
          <a:xfrm flipH="1">
            <a:off x="264643" y="1632660"/>
            <a:ext cx="1313446" cy="543784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기업사이트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3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</p:txBody>
      </p:sp>
      <p:cxnSp>
        <p:nvCxnSpPr>
          <p:cNvPr id="54" name=""/>
          <p:cNvCxnSpPr>
            <a:stCxn id="9" idx="1"/>
            <a:endCxn id="53" idx="1"/>
          </p:cNvCxnSpPr>
          <p:nvPr/>
        </p:nvCxnSpPr>
        <p:spPr>
          <a:xfrm flipH="1">
            <a:off x="1578089" y="1674028"/>
            <a:ext cx="2106583" cy="230523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d9d9d9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55" name=""/>
          <p:cNvSpPr/>
          <p:nvPr/>
        </p:nvSpPr>
        <p:spPr>
          <a:xfrm flipH="1">
            <a:off x="215249" y="2393567"/>
            <a:ext cx="1313446" cy="543784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리뉴얼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사이트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404040"/>
                </a:solidFill>
              </a:rPr>
              <a:t>1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404040"/>
              </a:solidFill>
            </a:endParaRPr>
          </a:p>
        </p:txBody>
      </p:sp>
      <p:cxnSp>
        <p:nvCxnSpPr>
          <p:cNvPr id="56" name=""/>
          <p:cNvCxnSpPr>
            <a:stCxn id="9" idx="1"/>
            <a:endCxn id="55" idx="1"/>
          </p:cNvCxnSpPr>
          <p:nvPr/>
        </p:nvCxnSpPr>
        <p:spPr>
          <a:xfrm flipH="1">
            <a:off x="1528695" y="1674028"/>
            <a:ext cx="2155977" cy="991430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d9d9d9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57" name=""/>
          <p:cNvCxnSpPr>
            <a:stCxn id="7" idx="2"/>
            <a:endCxn id="58" idx="1"/>
          </p:cNvCxnSpPr>
          <p:nvPr/>
        </p:nvCxnSpPr>
        <p:spPr>
          <a:xfrm rot="5400000" flipV="1">
            <a:off x="7421556" y="4178505"/>
            <a:ext cx="1716434" cy="217423"/>
          </a:xfrm>
          <a:prstGeom prst="curvedConnector2">
            <a:avLst/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58" name=""/>
          <p:cNvSpPr/>
          <p:nvPr/>
        </p:nvSpPr>
        <p:spPr>
          <a:xfrm>
            <a:off x="8388484" y="5009488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skill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9" name=""/>
          <p:cNvSpPr/>
          <p:nvPr/>
        </p:nvSpPr>
        <p:spPr>
          <a:xfrm>
            <a:off x="10676567" y="3852397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Ps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0" name=""/>
          <p:cNvSpPr/>
          <p:nvPr/>
        </p:nvSpPr>
        <p:spPr>
          <a:xfrm>
            <a:off x="10712142" y="4357778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Al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1" name=""/>
          <p:cNvSpPr/>
          <p:nvPr/>
        </p:nvSpPr>
        <p:spPr>
          <a:xfrm>
            <a:off x="10712142" y="4932682"/>
            <a:ext cx="1228041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css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2" name=""/>
          <p:cNvSpPr/>
          <p:nvPr/>
        </p:nvSpPr>
        <p:spPr>
          <a:xfrm>
            <a:off x="10821585" y="5378923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html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3" name=""/>
          <p:cNvCxnSpPr>
            <a:stCxn id="58" idx="3"/>
            <a:endCxn id="59" idx="1"/>
          </p:cNvCxnSpPr>
          <p:nvPr/>
        </p:nvCxnSpPr>
        <p:spPr>
          <a:xfrm flipV="1">
            <a:off x="9383155" y="3988343"/>
            <a:ext cx="1293412" cy="1157090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64" name=""/>
          <p:cNvCxnSpPr>
            <a:stCxn id="58" idx="3"/>
            <a:endCxn id="60" idx="1"/>
          </p:cNvCxnSpPr>
          <p:nvPr/>
        </p:nvCxnSpPr>
        <p:spPr>
          <a:xfrm flipV="1">
            <a:off x="9383155" y="4493724"/>
            <a:ext cx="1328987" cy="651710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65" name=""/>
          <p:cNvCxnSpPr>
            <a:stCxn id="58" idx="3"/>
            <a:endCxn id="61" idx="1"/>
          </p:cNvCxnSpPr>
          <p:nvPr/>
        </p:nvCxnSpPr>
        <p:spPr>
          <a:xfrm flipV="1">
            <a:off x="9383154" y="5068628"/>
            <a:ext cx="1328988" cy="76807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cxnSp>
        <p:nvCxnSpPr>
          <p:cNvPr id="66" name=""/>
          <p:cNvCxnSpPr>
            <a:stCxn id="58" idx="3"/>
            <a:endCxn id="62" idx="1"/>
          </p:cNvCxnSpPr>
          <p:nvPr/>
        </p:nvCxnSpPr>
        <p:spPr>
          <a:xfrm>
            <a:off x="9383155" y="5145434"/>
            <a:ext cx="1438430" cy="369434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67" name=""/>
          <p:cNvSpPr/>
          <p:nvPr/>
        </p:nvSpPr>
        <p:spPr>
          <a:xfrm>
            <a:off x="10478771" y="3293054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Ae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8" name=""/>
          <p:cNvCxnSpPr>
            <a:stCxn id="58" idx="3"/>
            <a:endCxn id="67" idx="1"/>
          </p:cNvCxnSpPr>
          <p:nvPr/>
        </p:nvCxnSpPr>
        <p:spPr>
          <a:xfrm flipV="1">
            <a:off x="9383155" y="3429000"/>
            <a:ext cx="1095616" cy="1716434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69" name=""/>
          <p:cNvSpPr/>
          <p:nvPr/>
        </p:nvSpPr>
        <p:spPr>
          <a:xfrm>
            <a:off x="10516166" y="6401656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Js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0" name=""/>
          <p:cNvCxnSpPr>
            <a:stCxn id="58" idx="3"/>
            <a:endCxn id="69" idx="1"/>
          </p:cNvCxnSpPr>
          <p:nvPr/>
        </p:nvCxnSpPr>
        <p:spPr>
          <a:xfrm>
            <a:off x="9383155" y="5145434"/>
            <a:ext cx="1133011" cy="1392167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71" name=""/>
          <p:cNvSpPr/>
          <p:nvPr/>
        </p:nvSpPr>
        <p:spPr>
          <a:xfrm>
            <a:off x="10821585" y="5933744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Pr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2" name=""/>
          <p:cNvCxnSpPr>
            <a:endCxn id="71" idx="1"/>
          </p:cNvCxnSpPr>
          <p:nvPr/>
        </p:nvCxnSpPr>
        <p:spPr>
          <a:xfrm>
            <a:off x="9383155" y="5145434"/>
            <a:ext cx="1438430" cy="924255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73" name=""/>
          <p:cNvSpPr/>
          <p:nvPr/>
        </p:nvSpPr>
        <p:spPr>
          <a:xfrm>
            <a:off x="9826915" y="2888342"/>
            <a:ext cx="994670" cy="27189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jQuery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74" name=""/>
          <p:cNvCxnSpPr>
            <a:stCxn id="58" idx="3"/>
            <a:endCxn id="73" idx="1"/>
          </p:cNvCxnSpPr>
          <p:nvPr/>
        </p:nvCxnSpPr>
        <p:spPr>
          <a:xfrm flipV="1">
            <a:off x="9383155" y="3025877"/>
            <a:ext cx="443738" cy="2119557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ff996b">
                <a:alpha val="100000"/>
              </a:srgbClr>
            </a:solidFill>
            <a:prstDash val="solid"/>
            <a:headEnd w="med" len="med"/>
            <a:tailEnd w="med" len="med"/>
          </a:ln>
        </p:spPr>
      </p:cxnSp>
      <p:sp>
        <p:nvSpPr>
          <p:cNvPr id="75" name=""/>
          <p:cNvSpPr/>
          <p:nvPr/>
        </p:nvSpPr>
        <p:spPr>
          <a:xfrm flipH="1">
            <a:off x="2051698" y="2734116"/>
            <a:ext cx="1313446" cy="543784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맑은 고딕"/>
              </a:rPr>
              <a:t>리뉴얼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맑은 고딕"/>
              </a:rPr>
              <a:t>사이트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76" name=""/>
          <p:cNvCxnSpPr>
            <a:stCxn id="9" idx="1"/>
            <a:endCxn id="75" idx="1"/>
          </p:cNvCxnSpPr>
          <p:nvPr/>
        </p:nvCxnSpPr>
        <p:spPr>
          <a:xfrm flipH="1">
            <a:off x="3365144" y="1674028"/>
            <a:ext cx="319528" cy="1331980"/>
          </a:xfrm>
          <a:prstGeom prst="curvedConnector3">
            <a:avLst>
              <a:gd name="adj1" fmla="val 50000"/>
            </a:avLst>
          </a:prstGeom>
          <a:noFill/>
          <a:ln w="57150" cap="flat" cmpd="sng" algn="ctr">
            <a:solidFill>
              <a:srgbClr val="d9d9d9">
                <a:alpha val="100000"/>
              </a:srgbClr>
            </a:solidFill>
            <a:prstDash val="solid"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6540541" y="1349288"/>
            <a:ext cx="3034305" cy="28438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62062" y="2630822"/>
            <a:ext cx="2012784" cy="20127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-202530" y="2630822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sz="5400" b="1">
                <a:solidFill>
                  <a:srgbClr val="404040"/>
                </a:solidFill>
              </a:rPr>
              <a:t>Thank you</a:t>
            </a:r>
            <a:endParaRPr lang="en-US" altLang="ko-KR" sz="5400" b="1">
              <a:solidFill>
                <a:srgbClr val="40404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0178" y="285750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 sz="5400" b="1">
                <a:solidFill>
                  <a:srgbClr val="404040"/>
                </a:solidFill>
              </a:rPr>
              <a:t>Resource preparation</a:t>
            </a:r>
            <a:endParaRPr lang="en-US" altLang="ko-KR" sz="5400" b="1">
              <a:solidFill>
                <a:srgbClr val="404040"/>
              </a:solidFill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0039722">
            <a:off x="1021361" y="1618190"/>
            <a:ext cx="2085422" cy="208542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49642" y="4055217"/>
            <a:ext cx="2285510" cy="2285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489695" y="3355743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8646068" y="1022755"/>
            <a:ext cx="2001594" cy="2001594"/>
          </a:xfrm>
          <a:prstGeom prst="flowChartConnector">
            <a:avLst/>
          </a:prstGeom>
          <a:solidFill>
            <a:srgbClr val="fecc8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1149955" y="4701347"/>
            <a:ext cx="2382730" cy="1191365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41320" y="1583684"/>
            <a:ext cx="2995769" cy="113365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61632" y="696455"/>
            <a:ext cx="887229" cy="887229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744107" y="5618382"/>
            <a:ext cx="3676397" cy="3369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개발자 도구로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Crom DevTools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이용한다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00423" y="5326755"/>
            <a:ext cx="1191154" cy="1191154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2263467" y="852798"/>
            <a:ext cx="5392831" cy="5745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윈도우를 기반으로 접근하기 쉬운 </a:t>
            </a:r>
            <a:endParaRPr lang="ko-KR" altLang="en-US" sz="1600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Visual Studio Code</a:t>
            </a:r>
            <a:r>
              <a:rPr lang="ko-KR" altLang="en-US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 개발환경도구로 선정하였다</a:t>
            </a:r>
            <a:r>
              <a:rPr lang="en-US" altLang="ko-KR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5556569" y="1845843"/>
            <a:ext cx="5329798" cy="10626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웹페이지를 구성하기 위한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HTML5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반응처리 및 동적처리를 위한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js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스타일 적용을 위한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CSS3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언어를 사용한다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endParaRPr lang="ko-KR" altLang="en-US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3609694" y="4924920"/>
            <a:ext cx="4972612" cy="7938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jQuery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 라이브러리를 설치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이용하여 </a:t>
            </a:r>
            <a:endParaRPr lang="ko-KR" altLang="en-US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다양한 플러그인 사용한다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https://jquery.com/</a:t>
            </a:r>
            <a:endParaRPr lang="en-US" altLang="ko-KR" sz="140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7"/>
          <a:srcRect l="990" t="10670" r="90130" b="82060"/>
          <a:stretch>
            <a:fillRect/>
          </a:stretch>
        </p:blipFill>
        <p:spPr>
          <a:xfrm>
            <a:off x="4254246" y="3927890"/>
            <a:ext cx="1082842" cy="49813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8"/>
          <a:srcRect l="2220" t="22130" r="82190" b="67770"/>
          <a:stretch>
            <a:fillRect/>
          </a:stretch>
        </p:blipFill>
        <p:spPr>
          <a:xfrm>
            <a:off x="2091261" y="2958419"/>
            <a:ext cx="1659075" cy="604983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3949493" y="2988751"/>
            <a:ext cx="4972612" cy="79076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CSS Minifier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을 이용해 용량이 큰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css,js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는 압축하여 사용한다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https://jquery.com/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5556569" y="3782624"/>
            <a:ext cx="4972612" cy="7886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cdnjs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를 이용하여 다양한 플러그인을 검색하고 라이브러리 파일을 빠르고 쉽게 로드 및 사용한다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https://cdnjs.com/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489695" y="3355743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7931986" y="1427406"/>
            <a:ext cx="2001594" cy="2001594"/>
          </a:xfrm>
          <a:prstGeom prst="flowChartConnector">
            <a:avLst/>
          </a:prstGeom>
          <a:solidFill>
            <a:srgbClr val="fecc8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4014331" y="872580"/>
            <a:ext cx="5533200" cy="544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접근하기 쉬운 </a:t>
            </a:r>
            <a:r>
              <a:rPr lang="en-US" altLang="ko-KR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Google Fonts</a:t>
            </a:r>
            <a:r>
              <a:rPr lang="ko-KR" altLang="en-US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를 통해 폰트를 </a:t>
            </a:r>
            <a:r>
              <a:rPr lang="en-US" altLang="ko-KR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cdn/import</a:t>
            </a:r>
            <a:r>
              <a:rPr lang="ko-KR" altLang="en-US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한다</a:t>
            </a:r>
            <a:r>
              <a:rPr lang="en-US" altLang="ko-KR" sz="16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 b="1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https://fonts.google.com/</a:t>
            </a:r>
            <a:endParaRPr lang="en-US" altLang="ko-KR" sz="1400" b="1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5720122" y="1910082"/>
            <a:ext cx="5329798" cy="7960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다양한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icon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을 적용하기 위해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Font Awesome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을 이용한다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download/import/cdn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https://fontawesome.com/</a:t>
            </a:r>
            <a:endParaRPr lang="en-US" altLang="ko-KR" sz="140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777657" y="3232341"/>
            <a:ext cx="4972613" cy="14615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디자인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미적 요소인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color,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웹페이지 및 모바일 페이지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목업등 다양한 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design</a:t>
            </a:r>
            <a:r>
              <a:rPr lang="ko-KR" altLang="en-US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이미지 자료및 미디어 자료 등을 수집 및 참고한다</a:t>
            </a:r>
            <a:r>
              <a:rPr lang="en-US" altLang="ko-KR" sz="160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160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https://pixabay.com/</a:t>
            </a:r>
            <a:endParaRPr lang="en-US" altLang="ko-KR" sz="1400">
              <a:solidFill>
                <a:srgbClr val="ff660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https://www.pexels.com/ko-kr/</a:t>
            </a:r>
            <a:endParaRPr lang="en-US" altLang="ko-KR" sz="1400">
              <a:solidFill>
                <a:srgbClr val="ff660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https://www.behance.net/</a:t>
            </a:r>
            <a:endParaRPr lang="en-US" altLang="ko-KR" sz="140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rcRect l="23960" t="17980" r="24800" b="64040"/>
          <a:stretch>
            <a:fillRect/>
          </a:stretch>
        </p:blipFill>
        <p:spPr>
          <a:xfrm>
            <a:off x="2319993" y="1910082"/>
            <a:ext cx="3064576" cy="60491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rcRect l="14970" t="14910" r="38900" b="67450"/>
          <a:stretch>
            <a:fillRect/>
          </a:stretch>
        </p:blipFill>
        <p:spPr>
          <a:xfrm>
            <a:off x="1218727" y="872580"/>
            <a:ext cx="2526631" cy="543402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rcRect l="1560" t="14910" r="67330" b="66230"/>
          <a:stretch>
            <a:fillRect/>
          </a:stretch>
        </p:blipFill>
        <p:spPr>
          <a:xfrm>
            <a:off x="1376749" y="3165720"/>
            <a:ext cx="1544050" cy="526559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rcRect t="10820" r="88730" b="81430"/>
          <a:stretch>
            <a:fillRect/>
          </a:stretch>
        </p:blipFill>
        <p:spPr>
          <a:xfrm>
            <a:off x="1402948" y="3814993"/>
            <a:ext cx="1491651" cy="577061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4777657" y="5217795"/>
            <a:ext cx="4972613" cy="7566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깃허브와 닷홈을 이용하여 웹호스팅 서버를 구축한다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https://github.com/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https://www.pexels.com/ko-kr/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7"/>
          <a:srcRect l="44740" t="14910" r="43170" b="67740"/>
          <a:stretch>
            <a:fillRect/>
          </a:stretch>
        </p:blipFill>
        <p:spPr>
          <a:xfrm>
            <a:off x="3315192" y="5217795"/>
            <a:ext cx="1074180" cy="867135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8"/>
          <a:srcRect l="1730" t="26460" r="54610" b="55900"/>
          <a:stretch>
            <a:fillRect/>
          </a:stretch>
        </p:blipFill>
        <p:spPr>
          <a:xfrm>
            <a:off x="1151266" y="5631578"/>
            <a:ext cx="1995015" cy="45335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9"/>
          <a:srcRect t="16690" r="88710" b="77340"/>
          <a:stretch>
            <a:fillRect/>
          </a:stretch>
        </p:blipFill>
        <p:spPr>
          <a:xfrm>
            <a:off x="3056984" y="3898624"/>
            <a:ext cx="1376749" cy="40979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10"/>
          <a:srcRect l="1150" t="9500" r="84050" b="80990"/>
          <a:stretch>
            <a:fillRect/>
          </a:stretch>
        </p:blipFill>
        <p:spPr>
          <a:xfrm>
            <a:off x="3144057" y="3173251"/>
            <a:ext cx="1416449" cy="511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489695" y="3355743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7931986" y="1427406"/>
            <a:ext cx="2001594" cy="2001594"/>
          </a:xfrm>
          <a:prstGeom prst="flowChartConnector">
            <a:avLst/>
          </a:prstGeom>
          <a:solidFill>
            <a:srgbClr val="fecc8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7286182" y="969905"/>
            <a:ext cx="3550893" cy="6743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3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클릭시 해당 </a:t>
            </a:r>
            <a:r>
              <a:rPr lang="en-US" altLang="ko-KR" sz="13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section</a:t>
            </a:r>
            <a:r>
              <a:rPr lang="ko-KR" altLang="en-US" sz="13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으로 이동</a:t>
            </a:r>
            <a:endParaRPr lang="ko-KR" altLang="en-US" sz="1300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en-US" altLang="ko-KR" sz="13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13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스크롤 시 </a:t>
            </a:r>
            <a:r>
              <a:rPr lang="en-US" altLang="ko-KR" sz="13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fixed</a:t>
            </a:r>
            <a:r>
              <a:rPr lang="ko-KR" altLang="en-US" sz="13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되어 있어 </a:t>
            </a:r>
            <a:r>
              <a:rPr lang="en-US" altLang="ko-KR" sz="13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section</a:t>
            </a:r>
            <a:r>
              <a:rPr lang="ko-KR" altLang="en-US" sz="13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으로 이동하기 편함</a:t>
            </a:r>
            <a:r>
              <a:rPr lang="en-US" altLang="ko-KR" sz="13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)</a:t>
            </a:r>
            <a:endParaRPr lang="en-US" altLang="ko-KR" sz="1300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 idx="0"/>
          </p:nvPr>
        </p:nvSpPr>
        <p:spPr>
          <a:xfrm>
            <a:off x="197047" y="0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Portfolio Research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10450754" y="6531748"/>
            <a:ext cx="2274646" cy="2862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참고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:Google/Yutube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323232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rcRect l="33430" t="25120" r="14280" b="22470"/>
          <a:stretch>
            <a:fillRect/>
          </a:stretch>
        </p:blipFill>
        <p:spPr>
          <a:xfrm>
            <a:off x="2393987" y="1120733"/>
            <a:ext cx="3963880" cy="2235009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rcRect l="33090" t="23690" r="13670" b="26350"/>
          <a:stretch>
            <a:fillRect/>
          </a:stretch>
        </p:blipFill>
        <p:spPr>
          <a:xfrm>
            <a:off x="3624981" y="3688717"/>
            <a:ext cx="3974950" cy="2098129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6581901" y="2185988"/>
            <a:ext cx="2836783" cy="4844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적절한 색감과 애니메이션을 이용하였음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깔끔함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8536458" y="4891356"/>
            <a:ext cx="2836784" cy="48836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슬라이드 안에 과한 내용이 첨부되어 있어  복잡해 보임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33" name=""/>
          <p:cNvCxnSpPr>
            <a:stCxn id="8" idx="1"/>
          </p:cNvCxnSpPr>
          <p:nvPr/>
        </p:nvCxnSpPr>
        <p:spPr>
          <a:xfrm rot="10800000" flipV="1">
            <a:off x="6384934" y="1307091"/>
            <a:ext cx="901248" cy="1588"/>
          </a:xfrm>
          <a:prstGeom prst="curvedConnector3">
            <a:avLst>
              <a:gd name="adj1" fmla="val 50000"/>
            </a:avLst>
          </a:prstGeom>
          <a:ln w="28575">
            <a:solidFill>
              <a:srgbClr val="eb5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"/>
          <p:cNvSpPr/>
          <p:nvPr/>
        </p:nvSpPr>
        <p:spPr>
          <a:xfrm>
            <a:off x="3609539" y="1200150"/>
            <a:ext cx="2748328" cy="284406"/>
          </a:xfrm>
          <a:prstGeom prst="flowChartAlternateProcess">
            <a:avLst/>
          </a:prstGeom>
          <a:noFill/>
          <a:ln w="28575">
            <a:solidFill>
              <a:srgbClr val="eb58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2655855" y="1985210"/>
            <a:ext cx="3440144" cy="885985"/>
          </a:xfrm>
          <a:prstGeom prst="flowChartAlternateProcess">
            <a:avLst/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ys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37" name=""/>
          <p:cNvCxnSpPr>
            <a:stCxn id="31" idx="1"/>
          </p:cNvCxnSpPr>
          <p:nvPr/>
        </p:nvCxnSpPr>
        <p:spPr>
          <a:xfrm rot="10800000" flipV="1">
            <a:off x="6096000" y="2428203"/>
            <a:ext cx="485901" cy="158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38" name=""/>
          <p:cNvSpPr/>
          <p:nvPr/>
        </p:nvSpPr>
        <p:spPr>
          <a:xfrm>
            <a:off x="3316336" y="4135674"/>
            <a:ext cx="4734218" cy="2079117"/>
          </a:xfrm>
          <a:prstGeom prst="flowChartAlternateProcess">
            <a:avLst/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ys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39" name=""/>
          <p:cNvCxnSpPr/>
          <p:nvPr/>
        </p:nvCxnSpPr>
        <p:spPr>
          <a:xfrm rot="10800000" flipV="1">
            <a:off x="8050556" y="5173645"/>
            <a:ext cx="485901" cy="158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40" name=""/>
          <p:cNvSpPr txBox="1"/>
          <p:nvPr/>
        </p:nvSpPr>
        <p:spPr>
          <a:xfrm>
            <a:off x="387547" y="6320634"/>
            <a:ext cx="1635459" cy="4222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>
                <a:solidFill>
                  <a:srgbClr val="ff6600"/>
                </a:solidFill>
                <a:latin typeface="나눔스퀘어 ExtraBold"/>
                <a:ea typeface="나눔스퀘어 ExtraBold"/>
              </a:rPr>
              <a:t>포트폴리오 참고</a:t>
            </a:r>
            <a:endParaRPr lang="en-US" altLang="en-US" sz="1100">
              <a:solidFill>
                <a:srgbClr val="ff6600"/>
              </a:solidFill>
              <a:latin typeface="나눔스퀘어 ExtraBold"/>
              <a:ea typeface="나눔스퀘어 ExtraBold"/>
            </a:endParaRPr>
          </a:p>
          <a:p>
            <a:pPr>
              <a:defRPr/>
            </a:pPr>
            <a:r>
              <a:rPr lang="en-US" altLang="en-US" sz="11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http://kibbum.com/</a:t>
            </a:r>
            <a:endParaRPr lang="en-US" altLang="en-US" sz="110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rcRect l="6830" t="28950" r="1070" b="7840"/>
          <a:stretch>
            <a:fillRect/>
          </a:stretch>
        </p:blipFill>
        <p:spPr>
          <a:xfrm>
            <a:off x="1705247" y="1088816"/>
            <a:ext cx="6061469" cy="2340183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489695" y="3355743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7931986" y="1427406"/>
            <a:ext cx="2001594" cy="2001594"/>
          </a:xfrm>
          <a:prstGeom prst="flowChartConnector">
            <a:avLst/>
          </a:prstGeom>
          <a:solidFill>
            <a:srgbClr val="fecc8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096000" y="969905"/>
            <a:ext cx="3858850" cy="2854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1300" b="1">
                <a:solidFill>
                  <a:srgbClr val="404040"/>
                </a:solidFill>
                <a:latin typeface="나눔스퀘어 ExtraBold"/>
                <a:ea typeface="나눔스퀘어 ExtraBold"/>
              </a:rPr>
              <a:t>목업을 이용하여 디자인적 요소를 첨부함</a:t>
            </a:r>
            <a:endParaRPr lang="ko-KR" altLang="en-US" sz="1300" b="1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 idx="0"/>
          </p:nvPr>
        </p:nvSpPr>
        <p:spPr>
          <a:xfrm>
            <a:off x="197047" y="0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Portfolio Research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10450754" y="6531748"/>
            <a:ext cx="2274646" cy="2862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참고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:Google/Yutube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323232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7599930" y="2686386"/>
            <a:ext cx="2836784" cy="6740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간략하게 내용을 담았고 세부내용과 웹페이지는 제작과정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btn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과 바로가기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btn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을 눌러 볼 수 있도록 제작함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33" name=""/>
          <p:cNvCxnSpPr/>
          <p:nvPr/>
        </p:nvCxnSpPr>
        <p:spPr>
          <a:xfrm rot="10800000" flipV="1">
            <a:off x="5048718" y="1305502"/>
            <a:ext cx="901248" cy="1588"/>
          </a:xfrm>
          <a:prstGeom prst="curvedConnector3">
            <a:avLst>
              <a:gd name="adj1" fmla="val 50000"/>
            </a:avLst>
          </a:prstGeom>
          <a:ln w="28575">
            <a:solidFill>
              <a:srgbClr val="eb5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"/>
          <p:cNvSpPr/>
          <p:nvPr/>
        </p:nvSpPr>
        <p:spPr>
          <a:xfrm>
            <a:off x="2396355" y="1142999"/>
            <a:ext cx="2449915" cy="1918444"/>
          </a:xfrm>
          <a:prstGeom prst="flowChartAlternateProcess">
            <a:avLst/>
          </a:prstGeom>
          <a:noFill/>
          <a:ln w="28575">
            <a:solidFill>
              <a:srgbClr val="eb58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5048718" y="2428203"/>
            <a:ext cx="1533183" cy="1000797"/>
          </a:xfrm>
          <a:prstGeom prst="flowChartAlternateProcess">
            <a:avLst/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ys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37" name=""/>
          <p:cNvCxnSpPr/>
          <p:nvPr/>
        </p:nvCxnSpPr>
        <p:spPr>
          <a:xfrm rot="10800000">
            <a:off x="6581901" y="2928601"/>
            <a:ext cx="1018030" cy="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40" name=""/>
          <p:cNvSpPr txBox="1"/>
          <p:nvPr/>
        </p:nvSpPr>
        <p:spPr>
          <a:xfrm>
            <a:off x="387546" y="6320634"/>
            <a:ext cx="1635460" cy="42116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10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http://www.f5-oh.com/#etc</a:t>
            </a:r>
            <a:endParaRPr lang="en-US" altLang="ko-KR" sz="110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rcRect l="7010" t="22880" r="4950" b="4760"/>
          <a:stretch>
            <a:fillRect/>
          </a:stretch>
        </p:blipFill>
        <p:spPr>
          <a:xfrm>
            <a:off x="3048445" y="3637473"/>
            <a:ext cx="5803041" cy="2683161"/>
          </a:xfrm>
          <a:prstGeom prst="rect">
            <a:avLst/>
          </a:prstGeom>
        </p:spPr>
      </p:pic>
      <p:sp>
        <p:nvSpPr>
          <p:cNvPr id="43" name=""/>
          <p:cNvSpPr txBox="1"/>
          <p:nvPr/>
        </p:nvSpPr>
        <p:spPr>
          <a:xfrm>
            <a:off x="9318745" y="4356936"/>
            <a:ext cx="2398929" cy="127995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스크롤을 위아래로 움직일 때 애니메이션 효과가 적용되어있지만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스크롤 애니메이션 뿐만아니라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슬라이드 한페이지당 많은정보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포트폴리오 작품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를 첨부하여 보기 복잡함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4" name=""/>
          <p:cNvSpPr/>
          <p:nvPr/>
        </p:nvSpPr>
        <p:spPr>
          <a:xfrm>
            <a:off x="3621313" y="3637472"/>
            <a:ext cx="4679403" cy="2683161"/>
          </a:xfrm>
          <a:prstGeom prst="flowChartAlternateProcess">
            <a:avLst/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ys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45" name=""/>
          <p:cNvCxnSpPr/>
          <p:nvPr/>
        </p:nvCxnSpPr>
        <p:spPr>
          <a:xfrm rot="10800000">
            <a:off x="8300715" y="4797336"/>
            <a:ext cx="1018030" cy="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olid"/>
            <a:tailEnd type="arrow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489695" y="3355743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7931986" y="1427406"/>
            <a:ext cx="2001594" cy="2001594"/>
          </a:xfrm>
          <a:prstGeom prst="flowChartConnector">
            <a:avLst/>
          </a:prstGeom>
          <a:solidFill>
            <a:srgbClr val="fecc8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 idx="0"/>
          </p:nvPr>
        </p:nvSpPr>
        <p:spPr>
          <a:xfrm>
            <a:off x="197047" y="0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Portfolio Research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10450754" y="6531748"/>
            <a:ext cx="2274646" cy="2862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참고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:Google/Yutube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323232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33" name=""/>
          <p:cNvCxnSpPr/>
          <p:nvPr/>
        </p:nvCxnSpPr>
        <p:spPr>
          <a:xfrm rot="10800000" flipV="1">
            <a:off x="5048718" y="1305502"/>
            <a:ext cx="901248" cy="1588"/>
          </a:xfrm>
          <a:prstGeom prst="curvedConnector3">
            <a:avLst>
              <a:gd name="adj1" fmla="val 50000"/>
            </a:avLst>
          </a:prstGeom>
          <a:ln w="28575">
            <a:solidFill>
              <a:srgbClr val="eb5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"/>
          <p:cNvSpPr/>
          <p:nvPr/>
        </p:nvSpPr>
        <p:spPr>
          <a:xfrm>
            <a:off x="5048718" y="2428203"/>
            <a:ext cx="1533183" cy="1000797"/>
          </a:xfrm>
          <a:prstGeom prst="flowChartAlternateProcess">
            <a:avLst/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ys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37" name=""/>
          <p:cNvCxnSpPr/>
          <p:nvPr/>
        </p:nvCxnSpPr>
        <p:spPr>
          <a:xfrm rot="10800000">
            <a:off x="6581901" y="2928601"/>
            <a:ext cx="1018030" cy="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43" name=""/>
          <p:cNvSpPr txBox="1"/>
          <p:nvPr/>
        </p:nvSpPr>
        <p:spPr>
          <a:xfrm>
            <a:off x="8999158" y="1305502"/>
            <a:ext cx="2903193" cy="46378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제작 및 보완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다양한 정보를 첨부하되 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트렌드인 심플하고 모던하게 디자인 할 수 있도록 간략한 애니메이션 효과를 적용할 수 있도록 한다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주목성이 뛸 수 있도록 다양한 목업을 이용하여 디자인 한다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스크롤 하면서 불편한 점을 감소하기 위해 메뉴버튼을 클릭시 해당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section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으로 이동할 수 있게 제작하고 상단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section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으로 쉽게 이동 할 수 있도록 상단으로 이동하는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btn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을 제작한다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5" name=""/>
          <p:cNvCxnSpPr/>
          <p:nvPr/>
        </p:nvCxnSpPr>
        <p:spPr>
          <a:xfrm rot="10800000">
            <a:off x="8275430" y="3733415"/>
            <a:ext cx="723727" cy="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rcRect l="6250" t="14370" r="36760"/>
          <a:stretch>
            <a:fillRect/>
          </a:stretch>
        </p:blipFill>
        <p:spPr>
          <a:xfrm>
            <a:off x="728917" y="969905"/>
            <a:ext cx="3334875" cy="2818728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rcRect l="8570" t="15200" r="36320" b="2530"/>
          <a:stretch>
            <a:fillRect/>
          </a:stretch>
        </p:blipFill>
        <p:spPr>
          <a:xfrm>
            <a:off x="4483367" y="1025122"/>
            <a:ext cx="3225266" cy="2708294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5"/>
          <a:srcRect l="7710" t="13710" r="36490" b="2370"/>
          <a:stretch>
            <a:fillRect/>
          </a:stretch>
        </p:blipFill>
        <p:spPr>
          <a:xfrm>
            <a:off x="798630" y="3945155"/>
            <a:ext cx="3265162" cy="2762651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6"/>
          <a:srcRect l="6380" t="14010" r="37450"/>
          <a:stretch>
            <a:fillRect/>
          </a:stretch>
        </p:blipFill>
        <p:spPr>
          <a:xfrm>
            <a:off x="4452454" y="3877177"/>
            <a:ext cx="3287091" cy="2830629"/>
          </a:xfrm>
          <a:prstGeom prst="rect">
            <a:avLst/>
          </a:prstGeom>
        </p:spPr>
      </p:pic>
      <p:sp>
        <p:nvSpPr>
          <p:cNvPr id="44" name=""/>
          <p:cNvSpPr/>
          <p:nvPr/>
        </p:nvSpPr>
        <p:spPr>
          <a:xfrm>
            <a:off x="342706" y="858940"/>
            <a:ext cx="7958008" cy="5815931"/>
          </a:xfrm>
          <a:prstGeom prst="flowChartAlternateProcess">
            <a:avLst/>
          </a:prstGeom>
          <a:noFill/>
          <a:ln w="28575" cap="flat" cmpd="sng" algn="ctr">
            <a:solidFill>
              <a:srgbClr val="eb5800">
                <a:alpha val="100000"/>
              </a:srgbClr>
            </a:solidFill>
            <a:prstDash val="sys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/>
          <p:nvPr/>
        </p:nvSpPr>
        <p:spPr>
          <a:xfrm>
            <a:off x="364074" y="4243767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6" name=""/>
          <p:cNvSpPr/>
          <p:nvPr/>
        </p:nvSpPr>
        <p:spPr>
          <a:xfrm>
            <a:off x="8449160" y="720998"/>
            <a:ext cx="2001594" cy="200159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 t="10530" b="9360"/>
          <a:stretch>
            <a:fillRect/>
          </a:stretch>
        </p:blipFill>
        <p:spPr>
          <a:xfrm>
            <a:off x="5444288" y="1887539"/>
            <a:ext cx="3705930" cy="1670106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5444288" y="3749842"/>
            <a:ext cx="5392832" cy="14839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세로로 여러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section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들이 구성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(pc,mobile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동일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되어 있기때문에 스크롤 이동할 때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fullPage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 j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Query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활용하여 동적인 느낌을 준다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세로 스크롤 애니메이션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chemeClr val="tx1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eb5800"/>
                </a:solidFill>
                <a:latin typeface="나눔스퀘어 ExtraBold"/>
                <a:ea typeface="나눔스퀘어 ExtraBold"/>
              </a:rPr>
              <a:t>https://alvarotrigo.com/fullPage/?utm_source=cdnjs&amp;utm_medium=cdnjs_link&amp;utm_campaign=cdnjs_library#page2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eb58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rcRect l="8120" t="13710" r="56710" b="11920"/>
          <a:stretch>
            <a:fillRect/>
          </a:stretch>
        </p:blipFill>
        <p:spPr>
          <a:xfrm>
            <a:off x="1579627" y="1649123"/>
            <a:ext cx="3532191" cy="4201436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10450754" y="6531748"/>
            <a:ext cx="2274646" cy="2862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참고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스퀘어 ExtraBold"/>
                <a:ea typeface="나눔스퀘어 ExtraBold"/>
              </a:rPr>
              <a:t>:Google/Yutube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 idx="0"/>
          </p:nvPr>
        </p:nvSpPr>
        <p:spPr>
          <a:xfrm>
            <a:off x="197047" y="66675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Portfolio</a:t>
            </a:r>
            <a:r>
              <a:rPr xmlns:mc="http://schemas.openxmlformats.org/markup-compatibility/2006" xmlns:hp="http://schemas.haansoft.com/office/presentation/8.0" kumimoji="0" lang="ko-KR" altLang="en-US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Animation 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260684" y="3766528"/>
            <a:ext cx="2431104" cy="243110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7959056" y="985878"/>
            <a:ext cx="2001594" cy="2001594"/>
          </a:xfrm>
          <a:prstGeom prst="flowChartConnector">
            <a:avLst/>
          </a:prstGeom>
          <a:solidFill>
            <a:srgbClr val="fecc83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263438" y="4982080"/>
            <a:ext cx="5392832" cy="7881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(3)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마우스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hover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후  움직임에 따라 원이 커지는 애니메이션 효과를 적용한다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https://wsss.tistory.com/495?category=797449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 l="8220" t="16140" r="37180" b="13100"/>
          <a:stretch>
            <a:fillRect/>
          </a:stretch>
        </p:blipFill>
        <p:spPr>
          <a:xfrm>
            <a:off x="603482" y="1679068"/>
            <a:ext cx="5071411" cy="3697094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rcRect l="34870" t="23310" r="19160" b="12280"/>
          <a:stretch>
            <a:fillRect/>
          </a:stretch>
        </p:blipFill>
        <p:spPr>
          <a:xfrm>
            <a:off x="6336387" y="3613600"/>
            <a:ext cx="1663948" cy="1311330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6320588" y="2657379"/>
            <a:ext cx="5392832" cy="89354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(2)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floating menu btn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에 마우스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hover(css,html,js)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 ExtraBold"/>
                <a:ea typeface="나눔스퀘어 ExtraBold"/>
              </a:rPr>
              <a:t>애니메이션 효과 적용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en-US" altLang="ko-KR" sz="700" b="1" i="0" u="none" strike="noStrike" kern="1200" cap="none" spc="0" normalizeH="0" baseline="0" mc:Ignorable="hp" hp:hslEmbossed="0">
                <a:solidFill>
                  <a:srgbClr val="ff6600"/>
                </a:solidFill>
                <a:latin typeface="나눔스퀘어 ExtraBold"/>
                <a:ea typeface="나눔스퀘어 ExtraBold"/>
              </a:rPr>
              <a:t>https://velog.io/@bangina/%ED%8F%AC%ED%8A%B8%ED%8F%B4%EB%A6%AC%EC%98%A4-%EA%BF%80%ED%8C%81-%EB%A7%88%EC%9A%B0%EC%8A%A4%EC%BB%A4%EC%84%9C-%EC%95%A0%EB%8B%88%EB%A9%94%EC%9D%B4%EC%85%98-%EB%A7%8C%EB%93%A4%EA%B8%B0%EC%89%AC%EC%9B%80</a:t>
            </a:r>
            <a:endParaRPr xmlns:mc="http://schemas.openxmlformats.org/markup-compatibility/2006" xmlns:hp="http://schemas.haansoft.com/office/presentation/8.0" kumimoji="0" lang="en-US" altLang="ko-KR" sz="700" b="1" i="0" u="none" strike="noStrike" kern="1200" cap="none" spc="0" normalizeH="0" baseline="0" mc:Ignorable="hp" hp:hslEmbossed="0">
              <a:solidFill>
                <a:srgbClr val="ff66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rcRect l="38240" t="57460" r="38980" b="25760"/>
          <a:stretch>
            <a:fillRect/>
          </a:stretch>
        </p:blipFill>
        <p:spPr>
          <a:xfrm>
            <a:off x="6358688" y="1411221"/>
            <a:ext cx="2777288" cy="1150908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10450754" y="6531748"/>
            <a:ext cx="2274646" cy="2862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참고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323232"/>
                </a:solidFill>
                <a:latin typeface="나눔스퀘어 ExtraBold"/>
                <a:ea typeface="나눔스퀘어 ExtraBold"/>
              </a:rPr>
              <a:t>:Google/Yutube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323232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 idx="0"/>
          </p:nvPr>
        </p:nvSpPr>
        <p:spPr>
          <a:xfrm>
            <a:off x="197047" y="66675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Portfolio</a:t>
            </a:r>
            <a:r>
              <a:rPr xmlns:mc="http://schemas.openxmlformats.org/markup-compatibility/2006" xmlns:hp="http://schemas.haansoft.com/office/presentation/8.0" kumimoji="0" lang="ko-KR" altLang="en-US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Calibri"/>
                <a:ea typeface="맑은 고딕"/>
                <a:cs typeface="Calibri"/>
              </a:rPr>
              <a:t>Animation 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곡선">
      <a:dk1>
        <a:srgbClr val="323232"/>
      </a:dk1>
      <a:lt1>
        <a:srgbClr val="ffffff"/>
      </a:lt1>
      <a:dk2>
        <a:srgbClr val="998eb0"/>
      </a:dk2>
      <a:lt2>
        <a:srgbClr val="c0cec8"/>
      </a:lt2>
      <a:accent1>
        <a:srgbClr val="c2c4d0"/>
      </a:accent1>
      <a:accent2>
        <a:srgbClr val="78629c"/>
      </a:accent2>
      <a:accent3>
        <a:srgbClr val="cabeae"/>
      </a:accent3>
      <a:accent4>
        <a:srgbClr val="ffc39b"/>
      </a:accent4>
      <a:accent5>
        <a:srgbClr val="f0f5f3"/>
      </a:accent5>
      <a:accent6>
        <a:srgbClr val="4b7939"/>
      </a:accent6>
      <a:hlink>
        <a:srgbClr val="f9f1d3"/>
      </a:hlink>
      <a:folHlink>
        <a:srgbClr val="e2cdb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314</ep:Words>
  <ep:PresentationFormat>화면 슬라이드 쇼(4:3)</ep:PresentationFormat>
  <ep:Paragraphs>111</ep:Paragraphs>
  <ep:Slides>14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한컴오피스</vt:lpstr>
      <vt:lpstr>Smart Culture App System Design</vt:lpstr>
      <vt:lpstr>Resource preparation</vt:lpstr>
      <vt:lpstr>슬라이드 3</vt:lpstr>
      <vt:lpstr>슬라이드 4</vt:lpstr>
      <vt:lpstr>Portfolio Research</vt:lpstr>
      <vt:lpstr>Portfolio Research</vt:lpstr>
      <vt:lpstr>Portfolio Research</vt:lpstr>
      <vt:lpstr>Portfolio Animation</vt:lpstr>
      <vt:lpstr>Portfolio Animation</vt:lpstr>
      <vt:lpstr>Portfolio Animation</vt:lpstr>
      <vt:lpstr>Portfolio Animation</vt:lpstr>
      <vt:lpstr>Information structure</vt:lpstr>
      <vt:lpstr>슬라이드 13</vt:lpstr>
      <vt:lpstr>Thank you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2021-10-27T09:53:39.753</dcterms:created>
  <dc:creator>fls98</dc:creator>
  <cp:lastModifiedBy>fls98</cp:lastModifiedBy>
  <dcterms:modified xsi:type="dcterms:W3CDTF">2021-10-29T07:50:31.105</dcterms:modified>
  <cp:revision>84</cp:revision>
  <dc:title>Smart curt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